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7"/>
  </p:notesMasterIdLst>
  <p:handoutMasterIdLst>
    <p:handoutMasterId r:id="rId18"/>
  </p:handoutMasterIdLst>
  <p:sldIdLst>
    <p:sldId id="289" r:id="rId5"/>
    <p:sldId id="288" r:id="rId6"/>
    <p:sldId id="261" r:id="rId7"/>
    <p:sldId id="264" r:id="rId8"/>
    <p:sldId id="293" r:id="rId9"/>
    <p:sldId id="295" r:id="rId10"/>
    <p:sldId id="294" r:id="rId11"/>
    <p:sldId id="292" r:id="rId12"/>
    <p:sldId id="291" r:id="rId13"/>
    <p:sldId id="296" r:id="rId14"/>
    <p:sldId id="265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94737" autoAdjust="0"/>
  </p:normalViewPr>
  <p:slideViewPr>
    <p:cSldViewPr snapToGrid="0">
      <p:cViewPr varScale="1">
        <p:scale>
          <a:sx n="116" d="100"/>
          <a:sy n="116" d="100"/>
        </p:scale>
        <p:origin x="1406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4153E-8A55-7CCE-E62D-E00C2A146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E75EC-AEB8-78EB-4823-D9DDC2806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51E25-B082-5136-C280-4C4823C95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4702A-8577-1D1E-6D4B-AA7793C72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0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9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70AF-E4C9-0754-F64F-297D30AF5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789F2-775B-7830-13BA-292731125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FB73A-63E0-B0C1-676E-E60502257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5365F-731A-9182-4099-D60B72BE3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47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C0660-45FE-A853-590B-450F5A56E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50F06-DDD4-FE91-F923-3BF9BEE0D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A3FF7-1296-1BA8-8B40-75A6FF6F8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81A2-BCDA-9D0A-3BC8-E0F79738C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8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73F7B-AC84-26AA-D69E-048CF85D6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50710D-5609-61D4-268E-3154907E8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A0F9A-0D45-5487-5C08-D2B8DBA82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4DEA-E0A3-5557-1FF2-D971EA178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5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3E7DD-3E6A-4802-8C31-35A83403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C0716-A591-B2A5-9729-B4B3EAD6B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13C411-7C5C-C6E6-8BDA-9E6D62C6F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69CAC-DC13-3163-F879-A61D6189B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65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390ED-76DE-EC62-E0B0-51C66877D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4214D-6B76-DC3C-1E58-83729656B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30559-FE68-4C4D-9444-34C1E6E4B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418C7-4580-ECCF-ECCE-51CEF52D0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6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46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3" r:id="rId14"/>
    <p:sldLayoutId id="2147483685" r:id="rId15"/>
    <p:sldLayoutId id="2147483686" r:id="rId16"/>
    <p:sldLayoutId id="21474836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ooking up view of a city with skyscrapers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72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562" y="436195"/>
            <a:ext cx="11640457" cy="2819844"/>
          </a:xfrm>
          <a:solidFill>
            <a:schemeClr val="bg1">
              <a:alpha val="10000"/>
            </a:schemeClr>
          </a:solidFill>
        </p:spPr>
        <p:txBody>
          <a:bodyPr anchor="ctr"/>
          <a:lstStyle/>
          <a:p>
            <a:pPr algn="ctr"/>
            <a:r>
              <a:rPr lang="en-US" i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Final project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en-US" dirty="0"/>
            </a:br>
            <a:r>
              <a:rPr lang="en-US" b="1" dirty="0">
                <a:effectLst/>
                <a:latin typeface="Source Sans Pro" panose="020B0503030403020204" pitchFamily="34" charset="0"/>
              </a:rPr>
              <a:t>Introduction to Machine Learning: Supervised Learning</a:t>
            </a:r>
            <a:endParaRPr lang="en-US" b="1" i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 txBox="1">
            <a:spLocks/>
          </p:cNvSpPr>
          <p:nvPr/>
        </p:nvSpPr>
        <p:spPr>
          <a:xfrm>
            <a:off x="9420966" y="6366357"/>
            <a:ext cx="2621053" cy="39788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SA146003, Takuto Nishimura</a:t>
            </a:r>
          </a:p>
        </p:txBody>
      </p:sp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1"/>
    </mc:Choice>
    <mc:Fallback xmlns="">
      <p:transition spd="slow" advTm="821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A3B4E-7FF5-4DFA-3766-16D32F452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216504-D103-8E8C-922E-73CC042B486A}"/>
              </a:ext>
            </a:extLst>
          </p:cNvPr>
          <p:cNvSpPr/>
          <p:nvPr/>
        </p:nvSpPr>
        <p:spPr>
          <a:xfrm>
            <a:off x="428920" y="721151"/>
            <a:ext cx="3756581" cy="6070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A3384-1B81-5370-74FE-B70580BB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0" y="63410"/>
            <a:ext cx="7251571" cy="653844"/>
          </a:xfrm>
          <a:noFill/>
        </p:spPr>
        <p:txBody>
          <a:bodyPr/>
          <a:lstStyle/>
          <a:p>
            <a:r>
              <a:rPr lang="en-US" b="1" i="0" dirty="0"/>
              <a:t>Step 4: Result of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A955D-85C7-4A6C-C700-5BD0F0B46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8" y="1093035"/>
            <a:ext cx="1778825" cy="1809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5EB8B-74CC-B160-EBA3-57CBDD02D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48" y="2935133"/>
            <a:ext cx="3482845" cy="1809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097F6A-FC62-B337-68F6-421B9C7DC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68" y="4938861"/>
            <a:ext cx="3573661" cy="1798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440A35-AC4C-77A1-F801-AFD0B98FF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7873" y="1060700"/>
            <a:ext cx="1803192" cy="18420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73C3A9-2D99-B756-33E0-AEC28553B275}"/>
              </a:ext>
            </a:extLst>
          </p:cNvPr>
          <p:cNvSpPr/>
          <p:nvPr/>
        </p:nvSpPr>
        <p:spPr>
          <a:xfrm>
            <a:off x="4336329" y="721150"/>
            <a:ext cx="3756581" cy="6070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5F8DDD-D19F-88E6-4AAE-140387BC90B5}"/>
              </a:ext>
            </a:extLst>
          </p:cNvPr>
          <p:cNvSpPr/>
          <p:nvPr/>
        </p:nvSpPr>
        <p:spPr>
          <a:xfrm>
            <a:off x="8222368" y="713732"/>
            <a:ext cx="3756581" cy="6070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F2316B-B433-CB02-1000-186BFADED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338" y="1060700"/>
            <a:ext cx="1783281" cy="1800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8B315D-8BD2-2182-2CE0-E03D1133F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619" y="1060700"/>
            <a:ext cx="1808223" cy="1800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4648AE-DED8-2E0C-CD5B-B7B880F2B2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7095" y="2978252"/>
            <a:ext cx="3444168" cy="1800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B17866-1637-E370-DCF0-118D8F5363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7160" y="4930365"/>
            <a:ext cx="3535682" cy="18101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E552D0-D4F1-E35E-D96D-A95AF0FBAD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3806" y="1060700"/>
            <a:ext cx="1781264" cy="1800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0607E9-32EB-1242-3EE4-8187F888A6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87153" y="1060700"/>
            <a:ext cx="1806278" cy="1800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ABCAD2-87E7-8FD7-0BD1-04B3988A1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50263" y="2978252"/>
            <a:ext cx="3473780" cy="1806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BE1C37-05DC-8795-5BE0-C0095A84C0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50264" y="4879200"/>
            <a:ext cx="3628686" cy="18473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D5C1EF8-CA39-296F-9017-C2D5B56AB57F}"/>
              </a:ext>
            </a:extLst>
          </p:cNvPr>
          <p:cNvSpPr txBox="1"/>
          <p:nvPr/>
        </p:nvSpPr>
        <p:spPr>
          <a:xfrm>
            <a:off x="1523472" y="696833"/>
            <a:ext cx="180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RandomForest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281A1-8102-0122-5F51-FD5848F8D24A}"/>
              </a:ext>
            </a:extLst>
          </p:cNvPr>
          <p:cNvSpPr txBox="1"/>
          <p:nvPr/>
        </p:nvSpPr>
        <p:spPr>
          <a:xfrm>
            <a:off x="5682414" y="694786"/>
            <a:ext cx="132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Adaboost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D14403-A1C9-EE5A-6284-7029CB525DF3}"/>
              </a:ext>
            </a:extLst>
          </p:cNvPr>
          <p:cNvSpPr txBox="1"/>
          <p:nvPr/>
        </p:nvSpPr>
        <p:spPr>
          <a:xfrm>
            <a:off x="9818815" y="691368"/>
            <a:ext cx="69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MLR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3C8330-7765-EFEC-8307-A239D5B90F45}"/>
              </a:ext>
            </a:extLst>
          </p:cNvPr>
          <p:cNvCxnSpPr/>
          <p:nvPr/>
        </p:nvCxnSpPr>
        <p:spPr>
          <a:xfrm>
            <a:off x="768285" y="6216981"/>
            <a:ext cx="10883245" cy="9898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10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81"/>
    </mc:Choice>
    <mc:Fallback xmlns="">
      <p:transition spd="slow" advTm="847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BB338-F944-1887-F258-774B5B7D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567" y="1428950"/>
            <a:ext cx="6285521" cy="4578493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1235EC34-0BD0-40BF-1555-950A16EC98F4}"/>
              </a:ext>
            </a:extLst>
          </p:cNvPr>
          <p:cNvSpPr/>
          <p:nvPr/>
        </p:nvSpPr>
        <p:spPr>
          <a:xfrm>
            <a:off x="1560136" y="3176154"/>
            <a:ext cx="3895752" cy="2162665"/>
          </a:xfrm>
          <a:prstGeom prst="wedgeRoundRectCallout">
            <a:avLst>
              <a:gd name="adj1" fmla="val 68076"/>
              <a:gd name="adj2" fmla="val 2384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45" y="99768"/>
            <a:ext cx="10847439" cy="653844"/>
          </a:xfrm>
          <a:noFill/>
        </p:spPr>
        <p:txBody>
          <a:bodyPr/>
          <a:lstStyle/>
          <a:p>
            <a:r>
              <a:rPr lang="en-US" b="1" i="0" dirty="0"/>
              <a:t>Step 5: 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1811A0-93AA-C2E1-B381-0E6E5396262C}"/>
              </a:ext>
            </a:extLst>
          </p:cNvPr>
          <p:cNvSpPr/>
          <p:nvPr/>
        </p:nvSpPr>
        <p:spPr>
          <a:xfrm>
            <a:off x="5955535" y="4447630"/>
            <a:ext cx="1047136" cy="899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7C630-F647-4DF2-D7E3-857518ACE5E1}"/>
              </a:ext>
            </a:extLst>
          </p:cNvPr>
          <p:cNvSpPr/>
          <p:nvPr/>
        </p:nvSpPr>
        <p:spPr>
          <a:xfrm>
            <a:off x="7002671" y="2040980"/>
            <a:ext cx="943896" cy="209693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3E1D98-A6FD-8A07-A131-92A0AD671170}"/>
              </a:ext>
            </a:extLst>
          </p:cNvPr>
          <p:cNvSpPr txBox="1">
            <a:spLocks/>
          </p:cNvSpPr>
          <p:nvPr/>
        </p:nvSpPr>
        <p:spPr>
          <a:xfrm>
            <a:off x="290365" y="826525"/>
            <a:ext cx="5488266" cy="168100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Create Prototype of a soft sensor for chemical processes By MLR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→</a:t>
            </a:r>
            <a:r>
              <a:rPr lang="en-US" sz="20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As a next step, Need validation with other data than test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9501F9-7C43-DF39-B848-CE466651E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903" y="3294818"/>
            <a:ext cx="3560217" cy="18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81"/>
    </mc:Choice>
    <mc:Fallback xmlns="">
      <p:transition spd="slow" advTm="8478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7"/>
    </mc:Choice>
    <mc:Fallback xmlns="">
      <p:transition spd="slow" advTm="366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534" y="509286"/>
            <a:ext cx="4328932" cy="5404817"/>
          </a:xfrm>
          <a:noFill/>
        </p:spPr>
        <p:txBody>
          <a:bodyPr anchor="ctr">
            <a:normAutofit/>
          </a:bodyPr>
          <a:lstStyle/>
          <a:p>
            <a:r>
              <a:rPr lang="en-US" b="1" dirty="0"/>
              <a:t>Project topic</a:t>
            </a:r>
          </a:p>
          <a:p>
            <a:r>
              <a:rPr lang="en-US" b="1" i="0" dirty="0"/>
              <a:t> Step 1:  Data Check</a:t>
            </a:r>
            <a:endParaRPr lang="en-US" b="1" dirty="0"/>
          </a:p>
          <a:p>
            <a:r>
              <a:rPr lang="en-US" b="1" dirty="0"/>
              <a:t> Step 2:  EDA (Heat Map, Lag Data)</a:t>
            </a:r>
          </a:p>
          <a:p>
            <a:r>
              <a:rPr lang="en-US" b="1" dirty="0"/>
              <a:t> Step 3:  Model building and Evaluation</a:t>
            </a:r>
          </a:p>
          <a:p>
            <a:r>
              <a:rPr lang="en-US" b="1" dirty="0"/>
              <a:t>Step 4:   Results of model evaluation</a:t>
            </a:r>
          </a:p>
          <a:p>
            <a:r>
              <a:rPr lang="en-US" b="1" dirty="0"/>
              <a:t> Step 5:  Conclusion</a:t>
            </a:r>
          </a:p>
        </p:txBody>
      </p:sp>
      <p:pic>
        <p:nvPicPr>
          <p:cNvPr id="25" name="Picture Placeholder 6" descr="A city skyline">
            <a:extLst>
              <a:ext uri="{FF2B5EF4-FFF2-40B4-BE49-F238E27FC236}">
                <a16:creationId xmlns:a16="http://schemas.microsoft.com/office/drawing/2014/main" id="{086C9520-C924-5732-CC82-F0C4A533D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/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5"/>
    </mc:Choice>
    <mc:Fallback xmlns="">
      <p:transition spd="slow" advTm="848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63A963-688D-41FD-F085-106381C9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29" y="799135"/>
            <a:ext cx="6284276" cy="4578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48" y="142157"/>
            <a:ext cx="3994013" cy="709920"/>
          </a:xfrm>
          <a:noFill/>
        </p:spPr>
        <p:txBody>
          <a:bodyPr/>
          <a:lstStyle/>
          <a:p>
            <a:r>
              <a:rPr lang="en-US" b="1" i="0" dirty="0"/>
              <a:t>Project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5754" y="1433281"/>
            <a:ext cx="5122265" cy="816669"/>
          </a:xfrm>
          <a:noFill/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Naphtha from petroleum is a mixture of various components. It has to be separated into each useful component by chemical processes.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C55B7-0AB8-E4B9-AA81-4AE443A27CAF}"/>
              </a:ext>
            </a:extLst>
          </p:cNvPr>
          <p:cNvSpPr/>
          <p:nvPr/>
        </p:nvSpPr>
        <p:spPr>
          <a:xfrm>
            <a:off x="6290187" y="3797177"/>
            <a:ext cx="1047136" cy="899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6EE68-559D-96BE-1391-14FE009F2B19}"/>
              </a:ext>
            </a:extLst>
          </p:cNvPr>
          <p:cNvSpPr/>
          <p:nvPr/>
        </p:nvSpPr>
        <p:spPr>
          <a:xfrm>
            <a:off x="7337323" y="1390527"/>
            <a:ext cx="943896" cy="209693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167A5E-0A2F-46C1-9B8F-B5A1E1412213}"/>
              </a:ext>
            </a:extLst>
          </p:cNvPr>
          <p:cNvSpPr txBox="1">
            <a:spLocks/>
          </p:cNvSpPr>
          <p:nvPr/>
        </p:nvSpPr>
        <p:spPr>
          <a:xfrm>
            <a:off x="240813" y="897966"/>
            <a:ext cx="5443550" cy="44578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500"/>
              </a:spcAft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500"/>
              </a:spcAft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500"/>
              </a:spcAft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500"/>
              </a:spcAft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500"/>
              </a:spcAft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Development of soft sensors for chemical processes</a:t>
            </a: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C73CA21D-6DF0-9E43-5B02-DD997142E1A0}"/>
              </a:ext>
            </a:extLst>
          </p:cNvPr>
          <p:cNvSpPr/>
          <p:nvPr/>
        </p:nvSpPr>
        <p:spPr>
          <a:xfrm>
            <a:off x="5229623" y="5097169"/>
            <a:ext cx="2615938" cy="729666"/>
          </a:xfrm>
          <a:prstGeom prst="cloudCallout">
            <a:avLst>
              <a:gd name="adj1" fmla="val 18732"/>
              <a:gd name="adj2" fmla="val -121850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Predict: Butane concentration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727C41-F6E8-AB63-4989-F955739F119C}"/>
              </a:ext>
            </a:extLst>
          </p:cNvPr>
          <p:cNvSpPr/>
          <p:nvPr/>
        </p:nvSpPr>
        <p:spPr>
          <a:xfrm>
            <a:off x="4009679" y="4031403"/>
            <a:ext cx="890833" cy="473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x1-x7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8938BD-0E5D-C5B3-6642-9D810CB73EE3}"/>
              </a:ext>
            </a:extLst>
          </p:cNvPr>
          <p:cNvCxnSpPr>
            <a:cxnSpLocks/>
          </p:cNvCxnSpPr>
          <p:nvPr/>
        </p:nvCxnSpPr>
        <p:spPr>
          <a:xfrm>
            <a:off x="5099901" y="4267986"/>
            <a:ext cx="9285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512F103-A2F8-087C-7001-76F9BE3830FD}"/>
              </a:ext>
            </a:extLst>
          </p:cNvPr>
          <p:cNvSpPr/>
          <p:nvPr/>
        </p:nvSpPr>
        <p:spPr>
          <a:xfrm>
            <a:off x="1371601" y="3938273"/>
            <a:ext cx="1393025" cy="626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Operational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843017-D3A7-15D3-71D9-03259DCF761C}"/>
              </a:ext>
            </a:extLst>
          </p:cNvPr>
          <p:cNvCxnSpPr>
            <a:cxnSpLocks/>
          </p:cNvCxnSpPr>
          <p:nvPr/>
        </p:nvCxnSpPr>
        <p:spPr>
          <a:xfrm>
            <a:off x="2976886" y="4267986"/>
            <a:ext cx="9285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A5B3C398-54B7-F561-14DF-19FF0B77F4AE}"/>
              </a:ext>
            </a:extLst>
          </p:cNvPr>
          <p:cNvSpPr/>
          <p:nvPr/>
        </p:nvSpPr>
        <p:spPr>
          <a:xfrm rot="10800000">
            <a:off x="2043644" y="4717493"/>
            <a:ext cx="4502766" cy="24096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1E27FC-4A41-02E3-1E89-944A21B1B133}"/>
              </a:ext>
            </a:extLst>
          </p:cNvPr>
          <p:cNvSpPr/>
          <p:nvPr/>
        </p:nvSpPr>
        <p:spPr>
          <a:xfrm>
            <a:off x="10481035" y="3869552"/>
            <a:ext cx="1710965" cy="584918"/>
          </a:xfrm>
          <a:prstGeom prst="irregularSeal2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Delay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F84BC5-FB3E-57AE-7EE0-7D217C6169B8}"/>
              </a:ext>
            </a:extLst>
          </p:cNvPr>
          <p:cNvSpPr/>
          <p:nvPr/>
        </p:nvSpPr>
        <p:spPr>
          <a:xfrm>
            <a:off x="10768572" y="3524788"/>
            <a:ext cx="1356033" cy="272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Sampling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F42876D-9296-E6FE-D806-B9245234F399}"/>
              </a:ext>
            </a:extLst>
          </p:cNvPr>
          <p:cNvSpPr/>
          <p:nvPr/>
        </p:nvSpPr>
        <p:spPr>
          <a:xfrm>
            <a:off x="3354654" y="3556304"/>
            <a:ext cx="1895647" cy="369433"/>
          </a:xfrm>
          <a:prstGeom prst="wedgeRoundRectCallout">
            <a:avLst>
              <a:gd name="adj1" fmla="val -7431"/>
              <a:gd name="adj2" fmla="val 9034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Data: Predictor X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FF57A02-7034-F645-0DFA-6DF1DC594FE7}"/>
              </a:ext>
            </a:extLst>
          </p:cNvPr>
          <p:cNvSpPr txBox="1">
            <a:spLocks/>
          </p:cNvSpPr>
          <p:nvPr/>
        </p:nvSpPr>
        <p:spPr>
          <a:xfrm>
            <a:off x="1686678" y="6213114"/>
            <a:ext cx="8418856" cy="44578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500"/>
              </a:spcAft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500"/>
              </a:spcAft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500"/>
              </a:spcAft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500"/>
              </a:spcAft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500"/>
              </a:spcAft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Purpose : </a:t>
            </a:r>
            <a:r>
              <a:rPr lang="en-US" sz="2000" b="1" u="sng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Predict Butane concentration(y) from x1-x7 without sampling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14"/>
    </mc:Choice>
    <mc:Fallback xmlns="">
      <p:transition spd="slow" advTm="3971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73" y="113908"/>
            <a:ext cx="5045697" cy="727587"/>
          </a:xfrm>
          <a:noFill/>
        </p:spPr>
        <p:txBody>
          <a:bodyPr/>
          <a:lstStyle/>
          <a:p>
            <a:r>
              <a:rPr lang="en-US" b="1" i="0"/>
              <a:t>Step 1:  Data Check</a:t>
            </a:r>
            <a:endParaRPr lang="en-US" b="1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1A05B-D14F-7067-2D04-802F1E05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72" y="1257668"/>
            <a:ext cx="4572396" cy="2749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4A599-2D00-C90D-A891-D83CD5F6A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647" y="3934061"/>
            <a:ext cx="6447484" cy="244008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C2F557A-8087-2C89-ADED-1100658C1C25}"/>
              </a:ext>
            </a:extLst>
          </p:cNvPr>
          <p:cNvSpPr/>
          <p:nvPr/>
        </p:nvSpPr>
        <p:spPr>
          <a:xfrm>
            <a:off x="829559" y="4232511"/>
            <a:ext cx="499620" cy="2922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1234E-EF05-CE07-04EF-8E040C642D78}"/>
              </a:ext>
            </a:extLst>
          </p:cNvPr>
          <p:cNvSpPr txBox="1"/>
          <p:nvPr/>
        </p:nvSpPr>
        <p:spPr>
          <a:xfrm>
            <a:off x="1437586" y="4147793"/>
            <a:ext cx="291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series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83E617-1022-9DB2-10FD-01D363B05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136" y="477701"/>
            <a:ext cx="5118564" cy="33154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96D1D5-680C-DCF9-1663-120112E5C582}"/>
              </a:ext>
            </a:extLst>
          </p:cNvPr>
          <p:cNvSpPr txBox="1"/>
          <p:nvPr/>
        </p:nvSpPr>
        <p:spPr>
          <a:xfrm>
            <a:off x="7787916" y="101663"/>
            <a:ext cx="1176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7"/>
    </mc:Choice>
    <mc:Fallback xmlns="">
      <p:transition spd="slow" advTm="5782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03F06-64B9-E891-E691-951BE7B5E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E811-9C48-D78C-0A14-E63DC4D9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13" y="194036"/>
            <a:ext cx="3066068" cy="653844"/>
          </a:xfrm>
          <a:noFill/>
        </p:spPr>
        <p:txBody>
          <a:bodyPr/>
          <a:lstStyle/>
          <a:p>
            <a:pPr algn="ctr"/>
            <a:r>
              <a:rPr lang="en-US" b="1" i="0" dirty="0"/>
              <a:t>Step 2: EDA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33DA2-99CC-FBAE-23CF-55B2B081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2145284"/>
            <a:ext cx="4237350" cy="3377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5A69E4-65BE-5BD2-E2F9-BF07276F0E8D}"/>
              </a:ext>
            </a:extLst>
          </p:cNvPr>
          <p:cNvSpPr txBox="1"/>
          <p:nvPr/>
        </p:nvSpPr>
        <p:spPr>
          <a:xfrm>
            <a:off x="457198" y="1017030"/>
            <a:ext cx="2919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Delete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NaN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Check Heat 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88E639-BE82-34F2-627B-C370B6501D9E}"/>
              </a:ext>
            </a:extLst>
          </p:cNvPr>
          <p:cNvSpPr/>
          <p:nvPr/>
        </p:nvSpPr>
        <p:spPr>
          <a:xfrm>
            <a:off x="320511" y="4854804"/>
            <a:ext cx="3549190" cy="358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14ED77-A370-CC12-562B-32F0BB395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505" y="165758"/>
            <a:ext cx="6285521" cy="4578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44742C-473F-DAC0-8B31-5E222C685BCD}"/>
              </a:ext>
            </a:extLst>
          </p:cNvPr>
          <p:cNvSpPr/>
          <p:nvPr/>
        </p:nvSpPr>
        <p:spPr>
          <a:xfrm>
            <a:off x="6285473" y="3184438"/>
            <a:ext cx="1047136" cy="899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0A6AC-EC3F-7018-DA72-946796F83D57}"/>
              </a:ext>
            </a:extLst>
          </p:cNvPr>
          <p:cNvSpPr/>
          <p:nvPr/>
        </p:nvSpPr>
        <p:spPr>
          <a:xfrm>
            <a:off x="7332609" y="777788"/>
            <a:ext cx="943896" cy="209693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7EBD132B-52FF-8AAD-481A-45DCFA75ADB8}"/>
              </a:ext>
            </a:extLst>
          </p:cNvPr>
          <p:cNvSpPr/>
          <p:nvPr/>
        </p:nvSpPr>
        <p:spPr>
          <a:xfrm flipV="1">
            <a:off x="3106129" y="5693789"/>
            <a:ext cx="2281290" cy="716437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A92741-9A18-8ED6-670C-C4675418726F}"/>
              </a:ext>
            </a:extLst>
          </p:cNvPr>
          <p:cNvSpPr/>
          <p:nvPr/>
        </p:nvSpPr>
        <p:spPr>
          <a:xfrm>
            <a:off x="5868185" y="5305868"/>
            <a:ext cx="4190214" cy="13763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545478-780E-DF59-34A8-D256268A483B}"/>
              </a:ext>
            </a:extLst>
          </p:cNvPr>
          <p:cNvSpPr txBox="1"/>
          <p:nvPr/>
        </p:nvSpPr>
        <p:spPr>
          <a:xfrm>
            <a:off x="3625506" y="5580944"/>
            <a:ext cx="195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No correlation?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8F5291-BE7B-BEE9-EC4C-47832AD4027F}"/>
              </a:ext>
            </a:extLst>
          </p:cNvPr>
          <p:cNvSpPr/>
          <p:nvPr/>
        </p:nvSpPr>
        <p:spPr>
          <a:xfrm>
            <a:off x="6170943" y="6046957"/>
            <a:ext cx="1187778" cy="2780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9890C-9D7B-C034-3E9F-9CD3AC5AEE01}"/>
              </a:ext>
            </a:extLst>
          </p:cNvPr>
          <p:cNvSpPr/>
          <p:nvPr/>
        </p:nvSpPr>
        <p:spPr>
          <a:xfrm>
            <a:off x="8494803" y="6046957"/>
            <a:ext cx="1187778" cy="2780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Effect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89CE00-A412-D46C-1B73-217185F532F6}"/>
              </a:ext>
            </a:extLst>
          </p:cNvPr>
          <p:cNvCxnSpPr/>
          <p:nvPr/>
        </p:nvCxnSpPr>
        <p:spPr>
          <a:xfrm>
            <a:off x="7560294" y="6186002"/>
            <a:ext cx="777711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544ECE-1520-5B13-FC60-3CB122049088}"/>
              </a:ext>
            </a:extLst>
          </p:cNvPr>
          <p:cNvSpPr txBox="1"/>
          <p:nvPr/>
        </p:nvSpPr>
        <p:spPr>
          <a:xfrm>
            <a:off x="6909618" y="5536825"/>
            <a:ext cx="241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Lag time = 5-30min?</a:t>
            </a:r>
          </a:p>
        </p:txBody>
      </p:sp>
    </p:spTree>
    <p:extLst>
      <p:ext uri="{BB962C8B-B14F-4D97-AF65-F5344CB8AC3E}">
        <p14:creationId xmlns:p14="http://schemas.microsoft.com/office/powerpoint/2010/main" val="6480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81"/>
    </mc:Choice>
    <mc:Fallback xmlns="">
      <p:transition spd="slow" advTm="8478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244B0-E9F8-6553-D76D-7955A422D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7CB6-A3A1-DB26-26DF-7376B77F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12" y="194036"/>
            <a:ext cx="4503656" cy="653844"/>
          </a:xfrm>
          <a:noFill/>
        </p:spPr>
        <p:txBody>
          <a:bodyPr/>
          <a:lstStyle/>
          <a:p>
            <a:pPr algn="ctr"/>
            <a:r>
              <a:rPr lang="en-US" b="1" i="0" dirty="0"/>
              <a:t>Step 2:  Lag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74D18-A372-F599-B02E-1E914F9D8783}"/>
              </a:ext>
            </a:extLst>
          </p:cNvPr>
          <p:cNvSpPr txBox="1"/>
          <p:nvPr/>
        </p:nvSpPr>
        <p:spPr>
          <a:xfrm>
            <a:off x="457198" y="1017030"/>
            <a:ext cx="243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What’s lag 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FC9FD-02F7-1D17-2C06-77B263C14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513" y="1017030"/>
            <a:ext cx="4334295" cy="39349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A1EE0B-3F0A-4FCE-CEA4-1D2C8B55CC9B}"/>
              </a:ext>
            </a:extLst>
          </p:cNvPr>
          <p:cNvCxnSpPr/>
          <p:nvPr/>
        </p:nvCxnSpPr>
        <p:spPr>
          <a:xfrm>
            <a:off x="7659278" y="2354848"/>
            <a:ext cx="20738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450D4D-D285-8081-FB59-E7BE7C06A817}"/>
              </a:ext>
            </a:extLst>
          </p:cNvPr>
          <p:cNvCxnSpPr>
            <a:cxnSpLocks/>
          </p:cNvCxnSpPr>
          <p:nvPr/>
        </p:nvCxnSpPr>
        <p:spPr>
          <a:xfrm>
            <a:off x="7418895" y="3240967"/>
            <a:ext cx="26442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C71BA-ADE3-1082-4CE3-833F565BCF59}"/>
              </a:ext>
            </a:extLst>
          </p:cNvPr>
          <p:cNvSpPr/>
          <p:nvPr/>
        </p:nvSpPr>
        <p:spPr>
          <a:xfrm>
            <a:off x="556187" y="1586993"/>
            <a:ext cx="5920034" cy="341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574EF6-5C82-C3E7-01A3-AFC2B19DEE2B}"/>
              </a:ext>
            </a:extLst>
          </p:cNvPr>
          <p:cNvSpPr/>
          <p:nvPr/>
        </p:nvSpPr>
        <p:spPr>
          <a:xfrm>
            <a:off x="1537667" y="2290376"/>
            <a:ext cx="1187778" cy="2780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C71DA-0594-4CB8-5F26-35DBB6CE96E2}"/>
              </a:ext>
            </a:extLst>
          </p:cNvPr>
          <p:cNvSpPr/>
          <p:nvPr/>
        </p:nvSpPr>
        <p:spPr>
          <a:xfrm>
            <a:off x="3861527" y="2290376"/>
            <a:ext cx="1187778" cy="2780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Effect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6DD5C7-E8F5-07DF-ECF8-EACEF7F0E43F}"/>
              </a:ext>
            </a:extLst>
          </p:cNvPr>
          <p:cNvCxnSpPr/>
          <p:nvPr/>
        </p:nvCxnSpPr>
        <p:spPr>
          <a:xfrm>
            <a:off x="2927018" y="2429421"/>
            <a:ext cx="777711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39376C-0668-0944-74C5-E18138FDA7ED}"/>
              </a:ext>
            </a:extLst>
          </p:cNvPr>
          <p:cNvSpPr txBox="1"/>
          <p:nvPr/>
        </p:nvSpPr>
        <p:spPr>
          <a:xfrm>
            <a:off x="2276342" y="1780244"/>
            <a:ext cx="241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Lag time = 5-30min?</a:t>
            </a:r>
          </a:p>
        </p:txBody>
      </p:sp>
    </p:spTree>
    <p:extLst>
      <p:ext uri="{BB962C8B-B14F-4D97-AF65-F5344CB8AC3E}">
        <p14:creationId xmlns:p14="http://schemas.microsoft.com/office/powerpoint/2010/main" val="305963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81"/>
    </mc:Choice>
    <mc:Fallback xmlns="">
      <p:transition spd="slow" advTm="8478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5799-3121-16CE-3FCF-B0B52031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A604-C2EF-D78D-A437-F5F08FF2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12" y="194036"/>
            <a:ext cx="4357541" cy="653844"/>
          </a:xfrm>
          <a:noFill/>
        </p:spPr>
        <p:txBody>
          <a:bodyPr/>
          <a:lstStyle/>
          <a:p>
            <a:pPr algn="ctr"/>
            <a:r>
              <a:rPr lang="en-US" b="1" i="0" dirty="0"/>
              <a:t>Step 2: Lag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31ADD-EE00-8309-FD57-AD28FCB128C0}"/>
              </a:ext>
            </a:extLst>
          </p:cNvPr>
          <p:cNvSpPr txBox="1"/>
          <p:nvPr/>
        </p:nvSpPr>
        <p:spPr>
          <a:xfrm>
            <a:off x="673147" y="1215036"/>
            <a:ext cx="305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Check Heat map again</a:t>
            </a:r>
            <a:endParaRPr lang="en-US" sz="2400" u="sng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6DACFE-4C5B-1406-9A44-B3DC363BD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10" y="194036"/>
            <a:ext cx="5505507" cy="40103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D480FE-EEC8-4ACC-62AF-A44A7EAEA729}"/>
              </a:ext>
            </a:extLst>
          </p:cNvPr>
          <p:cNvSpPr/>
          <p:nvPr/>
        </p:nvSpPr>
        <p:spPr>
          <a:xfrm>
            <a:off x="6775686" y="2835643"/>
            <a:ext cx="899136" cy="788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368765-4DC5-7F10-431C-AF6F44ADAE0A}"/>
              </a:ext>
            </a:extLst>
          </p:cNvPr>
          <p:cNvSpPr/>
          <p:nvPr/>
        </p:nvSpPr>
        <p:spPr>
          <a:xfrm>
            <a:off x="7741913" y="716511"/>
            <a:ext cx="810488" cy="183671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D3A59-BB74-2BFB-8771-0ACDAAC62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83" y="2043857"/>
            <a:ext cx="4431984" cy="36122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B3F5DA-60F6-E225-2BD8-4871BA0A4B25}"/>
              </a:ext>
            </a:extLst>
          </p:cNvPr>
          <p:cNvSpPr/>
          <p:nvPr/>
        </p:nvSpPr>
        <p:spPr>
          <a:xfrm>
            <a:off x="617455" y="4633274"/>
            <a:ext cx="3549190" cy="358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194E1A-5AE1-9305-BA42-9DD3623C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153" y="4282630"/>
            <a:ext cx="6437764" cy="2443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24D19C-E55F-B060-BF20-82330F86FBC6}"/>
              </a:ext>
            </a:extLst>
          </p:cNvPr>
          <p:cNvSpPr txBox="1"/>
          <p:nvPr/>
        </p:nvSpPr>
        <p:spPr>
          <a:xfrm>
            <a:off x="4308950" y="4633274"/>
            <a:ext cx="66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UP</a:t>
            </a:r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↑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2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81"/>
    </mc:Choice>
    <mc:Fallback xmlns="">
      <p:transition spd="slow" advTm="8478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3501-076D-A7B5-6FE1-873936D36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EB7A9C3-CF82-41EF-C4A4-70E35275FE9F}"/>
              </a:ext>
            </a:extLst>
          </p:cNvPr>
          <p:cNvSpPr/>
          <p:nvPr/>
        </p:nvSpPr>
        <p:spPr>
          <a:xfrm>
            <a:off x="3888557" y="3429000"/>
            <a:ext cx="1291474" cy="6457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B9464DBA-71BD-9A33-6ED7-9A7ADBD2C621}"/>
              </a:ext>
            </a:extLst>
          </p:cNvPr>
          <p:cNvSpPr/>
          <p:nvPr/>
        </p:nvSpPr>
        <p:spPr>
          <a:xfrm>
            <a:off x="3328251" y="4329831"/>
            <a:ext cx="8422260" cy="2017298"/>
          </a:xfrm>
          <a:prstGeom prst="wedgeRoundRectCallout">
            <a:avLst>
              <a:gd name="adj1" fmla="val -37248"/>
              <a:gd name="adj2" fmla="val -6659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CB3ABD-9D27-DAA1-2250-A795795F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27" y="1125177"/>
            <a:ext cx="2836096" cy="17054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D4D89C-44D0-C22B-B4FF-B263A67DD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4" y="179896"/>
            <a:ext cx="10437828" cy="653844"/>
          </a:xfrm>
          <a:noFill/>
        </p:spPr>
        <p:txBody>
          <a:bodyPr/>
          <a:lstStyle/>
          <a:p>
            <a:pPr algn="ctr"/>
            <a:r>
              <a:rPr lang="en-US" b="1" i="0" dirty="0"/>
              <a:t>Step 3: Model building and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45DA3-1A00-793F-CFB6-18966CA9C98A}"/>
              </a:ext>
            </a:extLst>
          </p:cNvPr>
          <p:cNvSpPr/>
          <p:nvPr/>
        </p:nvSpPr>
        <p:spPr>
          <a:xfrm>
            <a:off x="1258478" y="2361414"/>
            <a:ext cx="1535391" cy="6457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60%</a:t>
            </a:r>
          </a:p>
          <a:p>
            <a:pPr algn="ctr"/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9C454E-542C-D2F0-9556-81B4133D1BF7}"/>
              </a:ext>
            </a:extLst>
          </p:cNvPr>
          <p:cNvSpPr/>
          <p:nvPr/>
        </p:nvSpPr>
        <p:spPr>
          <a:xfrm>
            <a:off x="2895207" y="2361414"/>
            <a:ext cx="776533" cy="6457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40%</a:t>
            </a:r>
          </a:p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6FB46-4087-7770-2D0F-1D6C56E89958}"/>
              </a:ext>
            </a:extLst>
          </p:cNvPr>
          <p:cNvCxnSpPr/>
          <p:nvPr/>
        </p:nvCxnSpPr>
        <p:spPr>
          <a:xfrm>
            <a:off x="2840999" y="1125177"/>
            <a:ext cx="0" cy="199509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8AF0B594-7CC2-0FE2-9FF1-867F483E8828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585006" y="2448318"/>
            <a:ext cx="744718" cy="18623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C11492-1248-56E2-1F9A-3DC54E278B78}"/>
              </a:ext>
            </a:extLst>
          </p:cNvPr>
          <p:cNvSpPr/>
          <p:nvPr/>
        </p:nvSpPr>
        <p:spPr>
          <a:xfrm>
            <a:off x="3440780" y="4355282"/>
            <a:ext cx="8276737" cy="192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Random Forest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max_depth</a:t>
            </a:r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=3, </a:t>
            </a:r>
            <a:r>
              <a:rPr lang="en-US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number_of_trees</a:t>
            </a:r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=300, </a:t>
            </a:r>
            <a:r>
              <a:rPr lang="en-US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max_features</a:t>
            </a:r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; tune by out of bag test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Adaboost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base_estimator</a:t>
            </a:r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=DT, </a:t>
            </a:r>
            <a:r>
              <a:rPr lang="en-US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learning_rate</a:t>
            </a:r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=0.01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Multiple linear regression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BCFE6A-81D5-5AD6-094F-9CB06A1C0A5B}"/>
              </a:ext>
            </a:extLst>
          </p:cNvPr>
          <p:cNvSpPr/>
          <p:nvPr/>
        </p:nvSpPr>
        <p:spPr>
          <a:xfrm>
            <a:off x="6750182" y="3429000"/>
            <a:ext cx="1291474" cy="64573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99C752D-7F0E-32A9-EFF1-82E69C72C1B0}"/>
              </a:ext>
            </a:extLst>
          </p:cNvPr>
          <p:cNvSpPr/>
          <p:nvPr/>
        </p:nvSpPr>
        <p:spPr>
          <a:xfrm>
            <a:off x="5655985" y="3526669"/>
            <a:ext cx="679516" cy="43127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1157390-CED9-3911-5B94-4E3008F9A5A6}"/>
              </a:ext>
            </a:extLst>
          </p:cNvPr>
          <p:cNvCxnSpPr>
            <a:cxnSpLocks/>
            <a:stCxn id="11" idx="3"/>
            <a:endCxn id="26" idx="0"/>
          </p:cNvCxnSpPr>
          <p:nvPr/>
        </p:nvCxnSpPr>
        <p:spPr>
          <a:xfrm>
            <a:off x="3671740" y="2684283"/>
            <a:ext cx="3724179" cy="7447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33AC839-D6D5-0B26-0605-233DC6FE3D98}"/>
              </a:ext>
            </a:extLst>
          </p:cNvPr>
          <p:cNvSpPr txBox="1"/>
          <p:nvPr/>
        </p:nvSpPr>
        <p:spPr>
          <a:xfrm>
            <a:off x="9030263" y="1221404"/>
            <a:ext cx="242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R^2, RMSE, MAE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F49090-05B6-B8A6-C611-2779FA0018E4}"/>
              </a:ext>
            </a:extLst>
          </p:cNvPr>
          <p:cNvSpPr txBox="1"/>
          <p:nvPr/>
        </p:nvSpPr>
        <p:spPr>
          <a:xfrm>
            <a:off x="9030263" y="2587632"/>
            <a:ext cx="312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Predicted </a:t>
            </a:r>
            <a:r>
              <a:rPr lang="en-US" altLang="ja-JP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TimeSeries</a:t>
            </a:r>
            <a:r>
              <a:rPr lang="en-US" altLang="ja-JP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y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6E5A0140-9A04-5CCC-71D5-3FC4FF1FCF81}"/>
              </a:ext>
            </a:extLst>
          </p:cNvPr>
          <p:cNvSpPr/>
          <p:nvPr/>
        </p:nvSpPr>
        <p:spPr>
          <a:xfrm>
            <a:off x="8828202" y="1205626"/>
            <a:ext cx="235670" cy="1952354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2ACA5E-B0D4-B30D-AD5B-8DF1E525E18C}"/>
              </a:ext>
            </a:extLst>
          </p:cNvPr>
          <p:cNvSpPr/>
          <p:nvPr/>
        </p:nvSpPr>
        <p:spPr>
          <a:xfrm rot="19393156">
            <a:off x="8038099" y="2824492"/>
            <a:ext cx="679516" cy="43127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8CB7AC-F293-CD9F-27FF-0B1AA7B376D8}"/>
              </a:ext>
            </a:extLst>
          </p:cNvPr>
          <p:cNvSpPr txBox="1"/>
          <p:nvPr/>
        </p:nvSpPr>
        <p:spPr>
          <a:xfrm>
            <a:off x="9063872" y="1891891"/>
            <a:ext cx="306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Actual y vs Predicted y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3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81"/>
    </mc:Choice>
    <mc:Fallback xmlns="">
      <p:transition spd="slow" advTm="8478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FCEF9-1A23-FDBA-6A1F-8C7384C1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DF98-74FE-2E82-DC2B-AFD5E5964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93" y="194036"/>
            <a:ext cx="10847439" cy="653844"/>
          </a:xfrm>
          <a:noFill/>
        </p:spPr>
        <p:txBody>
          <a:bodyPr/>
          <a:lstStyle/>
          <a:p>
            <a:r>
              <a:rPr lang="en-US" b="1" i="0" dirty="0"/>
              <a:t>Step 4: Result of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D0CFA-DEF7-3E17-8C10-BE39F20A2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37" y="1251452"/>
            <a:ext cx="5990746" cy="33252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2D15F3-75E8-C345-799B-A41BDFC20977}"/>
              </a:ext>
            </a:extLst>
          </p:cNvPr>
          <p:cNvSpPr/>
          <p:nvPr/>
        </p:nvSpPr>
        <p:spPr>
          <a:xfrm>
            <a:off x="3825610" y="1183064"/>
            <a:ext cx="1005627" cy="3325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7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81"/>
    </mc:Choice>
    <mc:Fallback xmlns="">
      <p:transition spd="slow" advTm="84781"/>
    </mc:Fallback>
  </mc:AlternateContent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{D442A4E9-1C5E-499B-BA55-AE4D90ECCBB0}tf22797433_win32</Template>
  <TotalTime>1798</TotalTime>
  <Words>301</Words>
  <Application>Microsoft Office PowerPoint</Application>
  <PresentationFormat>Widescreen</PresentationFormat>
  <Paragraphs>73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Source Sans Pro</vt:lpstr>
      <vt:lpstr>Univers Condensed Light</vt:lpstr>
      <vt:lpstr>Walbaum Display Light</vt:lpstr>
      <vt:lpstr>AngleLinesVTI</vt:lpstr>
      <vt:lpstr>Final project For  Introduction to Machine Learning: Supervised Learning</vt:lpstr>
      <vt:lpstr>PowerPoint Presentation</vt:lpstr>
      <vt:lpstr>Project topic</vt:lpstr>
      <vt:lpstr>Step 1:  Data Check</vt:lpstr>
      <vt:lpstr>Step 2: EDA</vt:lpstr>
      <vt:lpstr>Step 2:  Lag Data</vt:lpstr>
      <vt:lpstr>Step 2: Lag Data</vt:lpstr>
      <vt:lpstr>Step 3: Model building and Evaluation</vt:lpstr>
      <vt:lpstr>Step 4: Result of evaluation</vt:lpstr>
      <vt:lpstr>Step 4: Result of evaluation</vt:lpstr>
      <vt:lpstr>Step 5: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拓人 西村</dc:creator>
  <cp:lastModifiedBy>拓人 西村</cp:lastModifiedBy>
  <cp:revision>46</cp:revision>
  <dcterms:created xsi:type="dcterms:W3CDTF">2025-02-24T13:03:22Z</dcterms:created>
  <dcterms:modified xsi:type="dcterms:W3CDTF">2025-04-29T13:37:25Z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